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dec Pro ExtraBold" charset="1" panose="00000700000000000000"/>
      <p:regular r:id="rId10"/>
    </p:embeddedFont>
    <p:embeddedFont>
      <p:font typeface="Codec Pro ExtraBold Bold" charset="1" panose="00000900000000000000"/>
      <p:regular r:id="rId11"/>
    </p:embeddedFont>
    <p:embeddedFont>
      <p:font typeface="Open Sauce" charset="1" panose="00000500000000000000"/>
      <p:regular r:id="rId12"/>
    </p:embeddedFont>
    <p:embeddedFont>
      <p:font typeface="Open Sauce Bold" charset="1" panose="00000800000000000000"/>
      <p:regular r:id="rId13"/>
    </p:embeddedFont>
    <p:embeddedFont>
      <p:font typeface="Open Sauce Italics" charset="1" panose="00000500000000000000"/>
      <p:regular r:id="rId14"/>
    </p:embeddedFont>
    <p:embeddedFont>
      <p:font typeface="Open Sauce Bold Italics" charset="1" panose="00000800000000000000"/>
      <p:regular r:id="rId15"/>
    </p:embeddedFont>
    <p:embeddedFont>
      <p:font typeface="Open Sauce Light" charset="1" panose="00000400000000000000"/>
      <p:regular r:id="rId16"/>
    </p:embeddedFont>
    <p:embeddedFont>
      <p:font typeface="Open Sauce Light Italics" charset="1" panose="00000400000000000000"/>
      <p:regular r:id="rId17"/>
    </p:embeddedFont>
    <p:embeddedFont>
      <p:font typeface="Open Sauce Medium" charset="1" panose="00000600000000000000"/>
      <p:regular r:id="rId18"/>
    </p:embeddedFont>
    <p:embeddedFont>
      <p:font typeface="Open Sauce Medium Italics" charset="1" panose="00000600000000000000"/>
      <p:regular r:id="rId19"/>
    </p:embeddedFont>
    <p:embeddedFont>
      <p:font typeface="Open Sauce Semi-Bold" charset="1" panose="00000700000000000000"/>
      <p:regular r:id="rId20"/>
    </p:embeddedFont>
    <p:embeddedFont>
      <p:font typeface="Open Sauce Semi-Bold Italics" charset="1" panose="00000700000000000000"/>
      <p:regular r:id="rId21"/>
    </p:embeddedFont>
    <p:embeddedFont>
      <p:font typeface="Open Sauce Heavy" charset="1" panose="00000A00000000000000"/>
      <p:regular r:id="rId22"/>
    </p:embeddedFont>
    <p:embeddedFont>
      <p:font typeface="Open Sauce Heavy Italics" charset="1" panose="00000A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33" Target="slides/slide10.xml" Type="http://schemas.openxmlformats.org/officeDocument/2006/relationships/slide"/><Relationship Id="rId34" Target="slides/slide11.xml" Type="http://schemas.openxmlformats.org/officeDocument/2006/relationships/slide"/><Relationship Id="rId35" Target="slides/slide12.xml" Type="http://schemas.openxmlformats.org/officeDocument/2006/relationships/slide"/><Relationship Id="rId36" Target="slides/slide13.xml" Type="http://schemas.openxmlformats.org/officeDocument/2006/relationships/slide"/><Relationship Id="rId37" Target="slides/slide14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https://www.youtube.com/watch?v=rgI1E-jXj14" TargetMode="External" Type="http://schemas.openxmlformats.org/officeDocument/2006/relationships/video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11" Target="../media/image2.png" Type="http://schemas.openxmlformats.org/officeDocument/2006/relationships/image"/><Relationship Id="rId12" Target="../media/image3.svg" Type="http://schemas.openxmlformats.org/officeDocument/2006/relationships/image"/><Relationship Id="rId13" Target="../media/image4.png" Type="http://schemas.openxmlformats.org/officeDocument/2006/relationships/image"/><Relationship Id="rId14" Target="../media/image5.svg" Type="http://schemas.openxmlformats.org/officeDocument/2006/relationships/image"/><Relationship Id="rId15" Target="../media/image27.jpeg" Type="http://schemas.openxmlformats.org/officeDocument/2006/relationships/image"/><Relationship Id="rId2" Target="../media/image10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jpeg" Type="http://schemas.openxmlformats.org/officeDocument/2006/relationships/image"/><Relationship Id="rId6" Target="../media/image22.jpeg" Type="http://schemas.openxmlformats.org/officeDocument/2006/relationships/image"/><Relationship Id="rId7" Target="../media/image23.jpe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https://www.youtube.com/watch?v=Yexc19j3TjE" TargetMode="External" Type="http://schemas.openxmlformats.org/officeDocument/2006/relationships/video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>
            <a:videoFile r:link="rId3"/>
          </p:nvPr>
        </p:nvPicPr>
        <p:blipFill>
          <a:blip r:embed="rId2"/>
          <a:stretch>
            <a:fillRect/>
          </a:stretch>
        </p:blipFill>
        <p:spPr>
          <a:xfrm rot="0">
            <a:off x="-774294" y="0"/>
            <a:ext cx="2043046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52670" y="0"/>
            <a:ext cx="20393340" cy="10287000"/>
          </a:xfrm>
          <a:custGeom>
            <a:avLst/>
            <a:gdLst/>
            <a:ahLst/>
            <a:cxnLst/>
            <a:rect r="r" b="b" t="t" l="l"/>
            <a:pathLst>
              <a:path h="10287000" w="20393340">
                <a:moveTo>
                  <a:pt x="0" y="0"/>
                </a:moveTo>
                <a:lnTo>
                  <a:pt x="20393340" y="0"/>
                </a:lnTo>
                <a:lnTo>
                  <a:pt x="2039334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448" y="374453"/>
            <a:ext cx="17021103" cy="3970203"/>
            <a:chOff x="0" y="0"/>
            <a:chExt cx="4482924" cy="10456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2924" cy="1045650"/>
            </a:xfrm>
            <a:custGeom>
              <a:avLst/>
              <a:gdLst/>
              <a:ahLst/>
              <a:cxnLst/>
              <a:rect r="r" b="b" t="t" l="l"/>
              <a:pathLst>
                <a:path h="1045650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1045650"/>
                  </a:lnTo>
                  <a:lnTo>
                    <a:pt x="0" y="1045650"/>
                  </a:lnTo>
                  <a:close/>
                </a:path>
              </a:pathLst>
            </a:custGeom>
            <a:solidFill>
              <a:srgbClr val="E79D4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482924" cy="106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858698" y="6351833"/>
            <a:ext cx="51019" cy="4967785"/>
            <a:chOff x="0" y="0"/>
            <a:chExt cx="12543" cy="122133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43" cy="1221339"/>
            </a:xfrm>
            <a:custGeom>
              <a:avLst/>
              <a:gdLst/>
              <a:ahLst/>
              <a:cxnLst/>
              <a:rect r="r" b="b" t="t" l="l"/>
              <a:pathLst>
                <a:path h="1221339" w="12543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E79D4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082486" y="6351833"/>
            <a:ext cx="51019" cy="4967785"/>
            <a:chOff x="0" y="0"/>
            <a:chExt cx="12543" cy="122133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543" cy="1221339"/>
            </a:xfrm>
            <a:custGeom>
              <a:avLst/>
              <a:gdLst/>
              <a:ahLst/>
              <a:cxnLst/>
              <a:rect r="r" b="b" t="t" l="l"/>
              <a:pathLst>
                <a:path h="1221339" w="12543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E79D4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458064" y="5780986"/>
            <a:ext cx="1067539" cy="1313894"/>
          </a:xfrm>
          <a:custGeom>
            <a:avLst/>
            <a:gdLst/>
            <a:ahLst/>
            <a:cxnLst/>
            <a:rect r="r" b="b" t="t" l="l"/>
            <a:pathLst>
              <a:path h="1313894" w="1067539">
                <a:moveTo>
                  <a:pt x="0" y="0"/>
                </a:moveTo>
                <a:lnTo>
                  <a:pt x="1067539" y="0"/>
                </a:lnTo>
                <a:lnTo>
                  <a:pt x="1067539" y="1313894"/>
                </a:lnTo>
                <a:lnTo>
                  <a:pt x="0" y="13138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528998" y="5780986"/>
            <a:ext cx="1444932" cy="1431797"/>
          </a:xfrm>
          <a:custGeom>
            <a:avLst/>
            <a:gdLst/>
            <a:ahLst/>
            <a:cxnLst/>
            <a:rect r="r" b="b" t="t" l="l"/>
            <a:pathLst>
              <a:path h="1431797" w="1444932">
                <a:moveTo>
                  <a:pt x="0" y="0"/>
                </a:moveTo>
                <a:lnTo>
                  <a:pt x="1444932" y="0"/>
                </a:lnTo>
                <a:lnTo>
                  <a:pt x="1444932" y="1431797"/>
                </a:lnTo>
                <a:lnTo>
                  <a:pt x="0" y="14317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408815" y="5780986"/>
            <a:ext cx="1313894" cy="1313894"/>
          </a:xfrm>
          <a:custGeom>
            <a:avLst/>
            <a:gdLst/>
            <a:ahLst/>
            <a:cxnLst/>
            <a:rect r="r" b="b" t="t" l="l"/>
            <a:pathLst>
              <a:path h="1313894" w="1313894">
                <a:moveTo>
                  <a:pt x="0" y="0"/>
                </a:moveTo>
                <a:lnTo>
                  <a:pt x="1313894" y="0"/>
                </a:lnTo>
                <a:lnTo>
                  <a:pt x="1313894" y="1313894"/>
                </a:lnTo>
                <a:lnTo>
                  <a:pt x="0" y="13138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30353" y="717918"/>
            <a:ext cx="16070819" cy="3007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02"/>
              </a:lnSpc>
            </a:pPr>
            <a:r>
              <a:rPr lang="en-US" sz="8335" spc="816">
                <a:solidFill>
                  <a:srgbClr val="FFFFFF"/>
                </a:solidFill>
                <a:latin typeface="Codec Pro ExtraBold"/>
              </a:rPr>
              <a:t>WHY?</a:t>
            </a:r>
          </a:p>
          <a:p>
            <a:pPr algn="ctr" marL="0" indent="0" lvl="0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</a:rPr>
              <a:t>SCIENCE OF LEARNING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066410" y="7444612"/>
            <a:ext cx="4192890" cy="415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508" spc="245">
                <a:solidFill>
                  <a:srgbClr val="231F20"/>
                </a:solidFill>
                <a:latin typeface="Open Sauce Bold"/>
              </a:rPr>
              <a:t>Desired Difficulty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15039" y="7444612"/>
            <a:ext cx="4753590" cy="415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508" spc="245">
                <a:solidFill>
                  <a:srgbClr val="231F20"/>
                </a:solidFill>
                <a:latin typeface="Open Sauce Bold"/>
              </a:rPr>
              <a:t>Attention Span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047555" y="7444612"/>
            <a:ext cx="4192890" cy="415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508" spc="245">
                <a:solidFill>
                  <a:srgbClr val="231F20"/>
                </a:solidFill>
                <a:latin typeface="Open Sauce Bold"/>
              </a:rPr>
              <a:t>Personalized Learning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9D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1776" y="3581937"/>
            <a:ext cx="14711712" cy="1974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76"/>
              </a:lnSpc>
            </a:pPr>
            <a:r>
              <a:rPr lang="en-US" sz="10707" spc="1049">
                <a:solidFill>
                  <a:srgbClr val="FFFFFF"/>
                </a:solidFill>
                <a:latin typeface="Codec Pro ExtraBold"/>
              </a:rPr>
              <a:t>TECHNICALITIES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-3801253" y="0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472195" y="4629411"/>
            <a:ext cx="4856701" cy="3085579"/>
          </a:xfrm>
          <a:custGeom>
            <a:avLst/>
            <a:gdLst/>
            <a:ahLst/>
            <a:cxnLst/>
            <a:rect r="r" b="b" t="t" l="l"/>
            <a:pathLst>
              <a:path h="3085579" w="4856701">
                <a:moveTo>
                  <a:pt x="0" y="0"/>
                </a:moveTo>
                <a:lnTo>
                  <a:pt x="4856701" y="0"/>
                </a:lnTo>
                <a:lnTo>
                  <a:pt x="4856701" y="3085578"/>
                </a:lnTo>
                <a:lnTo>
                  <a:pt x="0" y="30855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15053" y="3918520"/>
            <a:ext cx="2706695" cy="2696122"/>
            <a:chOff x="0" y="0"/>
            <a:chExt cx="6502400" cy="6477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0" r="223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BFB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-5400000">
            <a:off x="3148028" y="4629411"/>
            <a:ext cx="4856701" cy="3085579"/>
          </a:xfrm>
          <a:custGeom>
            <a:avLst/>
            <a:gdLst/>
            <a:ahLst/>
            <a:cxnLst/>
            <a:rect r="r" b="b" t="t" l="l"/>
            <a:pathLst>
              <a:path h="3085579" w="4856701">
                <a:moveTo>
                  <a:pt x="0" y="0"/>
                </a:moveTo>
                <a:lnTo>
                  <a:pt x="4856701" y="0"/>
                </a:lnTo>
                <a:lnTo>
                  <a:pt x="4856701" y="3085578"/>
                </a:lnTo>
                <a:lnTo>
                  <a:pt x="0" y="30855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10284515" y="4629411"/>
            <a:ext cx="4856701" cy="3085579"/>
          </a:xfrm>
          <a:custGeom>
            <a:avLst/>
            <a:gdLst/>
            <a:ahLst/>
            <a:cxnLst/>
            <a:rect r="r" b="b" t="t" l="l"/>
            <a:pathLst>
              <a:path h="3085579" w="4856701">
                <a:moveTo>
                  <a:pt x="0" y="0"/>
                </a:moveTo>
                <a:lnTo>
                  <a:pt x="4856701" y="0"/>
                </a:lnTo>
                <a:lnTo>
                  <a:pt x="4856701" y="3085578"/>
                </a:lnTo>
                <a:lnTo>
                  <a:pt x="0" y="30855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1347273" y="3918520"/>
            <a:ext cx="2706695" cy="2696122"/>
            <a:chOff x="0" y="0"/>
            <a:chExt cx="6502400" cy="6477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0" r="223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4210787" y="3918520"/>
            <a:ext cx="2706695" cy="2696122"/>
            <a:chOff x="0" y="0"/>
            <a:chExt cx="6502400" cy="6477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223" t="0" r="223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-5400000">
            <a:off x="13903494" y="4629411"/>
            <a:ext cx="4856701" cy="3085579"/>
          </a:xfrm>
          <a:custGeom>
            <a:avLst/>
            <a:gdLst/>
            <a:ahLst/>
            <a:cxnLst/>
            <a:rect r="r" b="b" t="t" l="l"/>
            <a:pathLst>
              <a:path h="3085579" w="4856701">
                <a:moveTo>
                  <a:pt x="0" y="0"/>
                </a:moveTo>
                <a:lnTo>
                  <a:pt x="4856701" y="0"/>
                </a:lnTo>
                <a:lnTo>
                  <a:pt x="4856701" y="3085578"/>
                </a:lnTo>
                <a:lnTo>
                  <a:pt x="0" y="30855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4990742" y="3918520"/>
            <a:ext cx="2706695" cy="2696122"/>
            <a:chOff x="0" y="0"/>
            <a:chExt cx="6502400" cy="6477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-7070" t="0" r="-707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0" y="0"/>
            <a:ext cx="18288000" cy="3086100"/>
            <a:chOff x="0" y="0"/>
            <a:chExt cx="4816593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79D46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-1586068" y="-1808676"/>
            <a:ext cx="3172137" cy="4114800"/>
          </a:xfrm>
          <a:custGeom>
            <a:avLst/>
            <a:gdLst/>
            <a:ahLst/>
            <a:cxnLst/>
            <a:rect r="r" b="b" t="t" l="l"/>
            <a:pathLst>
              <a:path h="4114800" w="3172137">
                <a:moveTo>
                  <a:pt x="0" y="0"/>
                </a:moveTo>
                <a:lnTo>
                  <a:pt x="3172136" y="0"/>
                </a:lnTo>
                <a:lnTo>
                  <a:pt x="31721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-874585" y="9258300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6384715" y="-413585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590563" y="6786091"/>
            <a:ext cx="2731184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150">
                <a:solidFill>
                  <a:srgbClr val="FFFBFB"/>
                </a:solidFill>
                <a:latin typeface="Open Sauce"/>
              </a:rPr>
              <a:t>George Ishaq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318058" y="6795616"/>
            <a:ext cx="2516641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0"/>
              </a:lnSpc>
            </a:pPr>
            <a:r>
              <a:rPr lang="en-US" sz="2900" spc="145">
                <a:solidFill>
                  <a:srgbClr val="FFFBFB"/>
                </a:solidFill>
                <a:latin typeface="Open Sauce"/>
              </a:rPr>
              <a:t>Vlad Kramarenko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347273" y="6786091"/>
            <a:ext cx="2731184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150">
                <a:solidFill>
                  <a:srgbClr val="FFFBFB"/>
                </a:solidFill>
                <a:latin typeface="Open Sauce"/>
              </a:rPr>
              <a:t>Carl          Kho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966252" y="6786091"/>
            <a:ext cx="2731184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150">
                <a:solidFill>
                  <a:srgbClr val="FFFBFB"/>
                </a:solidFill>
                <a:latin typeface="Open Sauce"/>
              </a:rPr>
              <a:t>Adam </a:t>
            </a:r>
          </a:p>
          <a:p>
            <a:pPr algn="ctr">
              <a:lnSpc>
                <a:spcPts val="3600"/>
              </a:lnSpc>
            </a:pPr>
            <a:r>
              <a:rPr lang="en-US" sz="3000" spc="150">
                <a:solidFill>
                  <a:srgbClr val="FFFBFB"/>
                </a:solidFill>
                <a:latin typeface="Open Sauce"/>
              </a:rPr>
              <a:t>Ajroudi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783826" y="876309"/>
            <a:ext cx="14720347" cy="1615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62"/>
              </a:lnSpc>
            </a:pPr>
            <a:r>
              <a:rPr lang="en-US" sz="5921" spc="207">
                <a:solidFill>
                  <a:srgbClr val="FFFFFF"/>
                </a:solidFill>
                <a:latin typeface="Codec Pro ExtraBold"/>
              </a:rPr>
              <a:t>The creators of Mathy Co</a:t>
            </a:r>
          </a:p>
          <a:p>
            <a:pPr algn="ctr" marL="0" indent="0" lvl="0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FFFFFF"/>
                </a:solidFill>
                <a:latin typeface="Codec Pro ExtraBold"/>
              </a:rPr>
              <a:t>The revolution of Loving Mathematics 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-5400000">
            <a:off x="6770956" y="4629411"/>
            <a:ext cx="4856701" cy="3085579"/>
          </a:xfrm>
          <a:custGeom>
            <a:avLst/>
            <a:gdLst/>
            <a:ahLst/>
            <a:cxnLst/>
            <a:rect r="r" b="b" t="t" l="l"/>
            <a:pathLst>
              <a:path h="3085579" w="4856701">
                <a:moveTo>
                  <a:pt x="0" y="0"/>
                </a:moveTo>
                <a:lnTo>
                  <a:pt x="4856701" y="0"/>
                </a:lnTo>
                <a:lnTo>
                  <a:pt x="4856701" y="3085578"/>
                </a:lnTo>
                <a:lnTo>
                  <a:pt x="0" y="30855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7833715" y="3918520"/>
            <a:ext cx="2706695" cy="2696122"/>
            <a:chOff x="0" y="0"/>
            <a:chExt cx="6502400" cy="64770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5"/>
              <a:stretch>
                <a:fillRect l="223" t="0" r="223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7833715" y="6786091"/>
            <a:ext cx="2731184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150">
                <a:solidFill>
                  <a:srgbClr val="FFFBFB"/>
                </a:solidFill>
                <a:latin typeface="Open Sauce"/>
              </a:rPr>
              <a:t>Enes      Akyüz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63770" y="3793552"/>
            <a:ext cx="5435861" cy="2109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02"/>
              </a:lnSpc>
            </a:pPr>
            <a:r>
              <a:rPr lang="en-US" sz="8174" spc="882">
                <a:solidFill>
                  <a:srgbClr val="E79D46"/>
                </a:solidFill>
                <a:latin typeface="Codec Pro ExtraBold"/>
              </a:rPr>
              <a:t>THANK YOU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684427" y="0"/>
            <a:ext cx="8603573" cy="10287000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3"/>
              <a:stretch>
                <a:fillRect l="-17778" t="0" r="-61684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826432">
            <a:off x="-18281140" y="-3097765"/>
            <a:ext cx="20470590" cy="16828679"/>
            <a:chOff x="0" y="0"/>
            <a:chExt cx="5391431" cy="44322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391431" cy="4432245"/>
            </a:xfrm>
            <a:custGeom>
              <a:avLst/>
              <a:gdLst/>
              <a:ahLst/>
              <a:cxnLst/>
              <a:rect r="r" b="b" t="t" l="l"/>
              <a:pathLst>
                <a:path h="4432245" w="5391431">
                  <a:moveTo>
                    <a:pt x="0" y="0"/>
                  </a:moveTo>
                  <a:lnTo>
                    <a:pt x="5391431" y="0"/>
                  </a:lnTo>
                  <a:lnTo>
                    <a:pt x="5391431" y="4432245"/>
                  </a:lnTo>
                  <a:lnTo>
                    <a:pt x="0" y="4432245"/>
                  </a:lnTo>
                  <a:close/>
                </a:path>
              </a:pathLst>
            </a:custGeom>
            <a:solidFill>
              <a:srgbClr val="E79D4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5391431" cy="44512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2656" cy="2234034"/>
            </a:xfrm>
            <a:custGeom>
              <a:avLst/>
              <a:gdLst/>
              <a:ahLst/>
              <a:cxnLst/>
              <a:rect r="r" b="b" t="t" l="l"/>
              <a:pathLst>
                <a:path h="2234034" w="82656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E79D4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2656" cy="2234034"/>
            </a:xfrm>
            <a:custGeom>
              <a:avLst/>
              <a:gdLst/>
              <a:ahLst/>
              <a:cxnLst/>
              <a:rect r="r" b="b" t="t" l="l"/>
              <a:pathLst>
                <a:path h="2234034" w="82656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E79D46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4665718" y="2903683"/>
            <a:ext cx="4094747" cy="672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97"/>
              </a:lnSpc>
            </a:pPr>
            <a:r>
              <a:rPr lang="en-US" sz="4684">
                <a:solidFill>
                  <a:srgbClr val="E79D46"/>
                </a:solidFill>
                <a:latin typeface="Codec Pro ExtraBold"/>
              </a:rPr>
              <a:t>MATHY CO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3898489" y="2865583"/>
            <a:ext cx="619864" cy="619864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9D46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38194" y="-207071"/>
            <a:ext cx="19212123" cy="11299900"/>
            <a:chOff x="0" y="0"/>
            <a:chExt cx="5059983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9983" cy="2976105"/>
            </a:xfrm>
            <a:custGeom>
              <a:avLst/>
              <a:gdLst/>
              <a:ahLst/>
              <a:cxnLst/>
              <a:rect r="r" b="b" t="t" l="l"/>
              <a:pathLst>
                <a:path h="2976105" w="5059983">
                  <a:moveTo>
                    <a:pt x="0" y="0"/>
                  </a:moveTo>
                  <a:lnTo>
                    <a:pt x="5059983" y="0"/>
                  </a:lnTo>
                  <a:lnTo>
                    <a:pt x="5059983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E79D4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059983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240715" y="8203768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E79D4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2777871" y="-207071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259300" y="8851625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317926" y="4296718"/>
            <a:ext cx="13652148" cy="1598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68"/>
              </a:lnSpc>
              <a:spcBef>
                <a:spcPct val="0"/>
              </a:spcBef>
            </a:pPr>
            <a:r>
              <a:rPr lang="en-US" sz="9898">
                <a:solidFill>
                  <a:srgbClr val="FFFFFF"/>
                </a:solidFill>
                <a:latin typeface="Open Sauce"/>
              </a:rPr>
              <a:t>I am a statistic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49703" y="-207071"/>
            <a:ext cx="19212123" cy="11299900"/>
            <a:chOff x="0" y="0"/>
            <a:chExt cx="5059983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9983" cy="2976105"/>
            </a:xfrm>
            <a:custGeom>
              <a:avLst/>
              <a:gdLst/>
              <a:ahLst/>
              <a:cxnLst/>
              <a:rect r="r" b="b" t="t" l="l"/>
              <a:pathLst>
                <a:path h="2976105" w="5059983">
                  <a:moveTo>
                    <a:pt x="0" y="0"/>
                  </a:moveTo>
                  <a:lnTo>
                    <a:pt x="5059983" y="0"/>
                  </a:lnTo>
                  <a:lnTo>
                    <a:pt x="5059983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E79D4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059983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240715" y="8203768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E79D4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2777871" y="-207071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259300" y="8851625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317926" y="3482330"/>
            <a:ext cx="13652148" cy="3227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68"/>
              </a:lnSpc>
              <a:spcBef>
                <a:spcPct val="0"/>
              </a:spcBef>
            </a:pPr>
            <a:r>
              <a:rPr lang="en-US" sz="9898">
                <a:solidFill>
                  <a:srgbClr val="FFFFFF"/>
                </a:solidFill>
                <a:latin typeface="Open Sauce"/>
              </a:rPr>
              <a:t>Over 100 million students hate math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>
            <a:videoFile r:link="rId3"/>
          </p:nvPr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38194" y="-207071"/>
            <a:ext cx="19212123" cy="11299900"/>
            <a:chOff x="0" y="0"/>
            <a:chExt cx="5059983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9983" cy="2976105"/>
            </a:xfrm>
            <a:custGeom>
              <a:avLst/>
              <a:gdLst/>
              <a:ahLst/>
              <a:cxnLst/>
              <a:rect r="r" b="b" t="t" l="l"/>
              <a:pathLst>
                <a:path h="2976105" w="5059983">
                  <a:moveTo>
                    <a:pt x="0" y="0"/>
                  </a:moveTo>
                  <a:lnTo>
                    <a:pt x="5059983" y="0"/>
                  </a:lnTo>
                  <a:lnTo>
                    <a:pt x="5059983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E79D4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059983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240715" y="8203768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E79D4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2777871" y="-207071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842505" y="341991"/>
            <a:ext cx="14602990" cy="9499483"/>
          </a:xfrm>
          <a:custGeom>
            <a:avLst/>
            <a:gdLst/>
            <a:ahLst/>
            <a:cxnLst/>
            <a:rect r="r" b="b" t="t" l="l"/>
            <a:pathLst>
              <a:path h="9499483" w="14602990">
                <a:moveTo>
                  <a:pt x="0" y="0"/>
                </a:moveTo>
                <a:lnTo>
                  <a:pt x="14602990" y="0"/>
                </a:lnTo>
                <a:lnTo>
                  <a:pt x="14602990" y="9499483"/>
                </a:lnTo>
                <a:lnTo>
                  <a:pt x="0" y="94994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259300" y="8851625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38194" y="-207071"/>
            <a:ext cx="19212123" cy="11299900"/>
            <a:chOff x="0" y="0"/>
            <a:chExt cx="5059983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9983" cy="2976105"/>
            </a:xfrm>
            <a:custGeom>
              <a:avLst/>
              <a:gdLst/>
              <a:ahLst/>
              <a:cxnLst/>
              <a:rect r="r" b="b" t="t" l="l"/>
              <a:pathLst>
                <a:path h="2976105" w="5059983">
                  <a:moveTo>
                    <a:pt x="0" y="0"/>
                  </a:moveTo>
                  <a:lnTo>
                    <a:pt x="5059983" y="0"/>
                  </a:lnTo>
                  <a:lnTo>
                    <a:pt x="5059983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E79D4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059983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240715" y="8203768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E79D4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2777871" y="-207071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259300" y="8851625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317926" y="3732413"/>
            <a:ext cx="13652148" cy="2784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8"/>
              </a:lnSpc>
              <a:spcBef>
                <a:spcPct val="0"/>
              </a:spcBef>
            </a:pPr>
            <a:r>
              <a:rPr lang="en-US" sz="4299">
                <a:solidFill>
                  <a:srgbClr val="FFFFFF"/>
                </a:solidFill>
                <a:latin typeface="Open Sauce"/>
              </a:rPr>
              <a:t>Bloom found that </a:t>
            </a:r>
            <a:r>
              <a:rPr lang="en-US" sz="4299">
                <a:solidFill>
                  <a:srgbClr val="FFFFFF"/>
                </a:solidFill>
                <a:latin typeface="Open Sauce Bold"/>
              </a:rPr>
              <a:t>one-to-one tutoring</a:t>
            </a:r>
            <a:r>
              <a:rPr lang="en-US" sz="4299">
                <a:solidFill>
                  <a:srgbClr val="FFFFFF"/>
                </a:solidFill>
                <a:latin typeface="Open Sauce"/>
              </a:rPr>
              <a:t> led to a "2-sigma" improvement, with students performing       </a:t>
            </a:r>
            <a:r>
              <a:rPr lang="en-US" sz="4299">
                <a:solidFill>
                  <a:srgbClr val="FFFFFF"/>
                </a:solidFill>
                <a:latin typeface="Open Sauce Bold"/>
              </a:rPr>
              <a:t>2 standard deviations</a:t>
            </a:r>
            <a:r>
              <a:rPr lang="en-US" sz="4299">
                <a:solidFill>
                  <a:srgbClr val="FFFFFF"/>
                </a:solidFill>
                <a:latin typeface="Open Sauce"/>
              </a:rPr>
              <a:t> better than those using conventional methods.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08495" y="-207071"/>
            <a:ext cx="10165434" cy="11299900"/>
            <a:chOff x="0" y="0"/>
            <a:chExt cx="2677316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77316" cy="2976105"/>
            </a:xfrm>
            <a:custGeom>
              <a:avLst/>
              <a:gdLst/>
              <a:ahLst/>
              <a:cxnLst/>
              <a:rect r="r" b="b" t="t" l="l"/>
              <a:pathLst>
                <a:path h="2976105" w="2677316">
                  <a:moveTo>
                    <a:pt x="0" y="0"/>
                  </a:moveTo>
                  <a:lnTo>
                    <a:pt x="2677316" y="0"/>
                  </a:lnTo>
                  <a:lnTo>
                    <a:pt x="2677316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E79D4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677316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240715" y="8203768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E79D4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2777871" y="-207071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259300" y="8851625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867867" y="562384"/>
            <a:ext cx="7854216" cy="9058696"/>
          </a:xfrm>
          <a:custGeom>
            <a:avLst/>
            <a:gdLst/>
            <a:ahLst/>
            <a:cxnLst/>
            <a:rect r="r" b="b" t="t" l="l"/>
            <a:pathLst>
              <a:path h="9058696" w="7854216">
                <a:moveTo>
                  <a:pt x="0" y="0"/>
                </a:moveTo>
                <a:lnTo>
                  <a:pt x="7854216" y="0"/>
                </a:lnTo>
                <a:lnTo>
                  <a:pt x="7854216" y="9058696"/>
                </a:lnTo>
                <a:lnTo>
                  <a:pt x="0" y="90586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088369" y="2461057"/>
            <a:ext cx="5674808" cy="4877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8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Open Sauce"/>
              </a:rPr>
              <a:t>Bloom found that </a:t>
            </a:r>
            <a:r>
              <a:rPr lang="en-US" sz="3699">
                <a:solidFill>
                  <a:srgbClr val="000000"/>
                </a:solidFill>
                <a:latin typeface="Open Sauce Bold"/>
              </a:rPr>
              <a:t>one-to-one tutoring</a:t>
            </a:r>
            <a:r>
              <a:rPr lang="en-US" sz="3699">
                <a:solidFill>
                  <a:srgbClr val="000000"/>
                </a:solidFill>
                <a:latin typeface="Open Sauce"/>
              </a:rPr>
              <a:t> led to a "2-sigma" improvement, with students performing       </a:t>
            </a:r>
            <a:r>
              <a:rPr lang="en-US" sz="3699">
                <a:solidFill>
                  <a:srgbClr val="000000"/>
                </a:solidFill>
                <a:latin typeface="Open Sauce Bold"/>
              </a:rPr>
              <a:t>2 standard deviations</a:t>
            </a:r>
            <a:r>
              <a:rPr lang="en-US" sz="3699">
                <a:solidFill>
                  <a:srgbClr val="000000"/>
                </a:solidFill>
                <a:latin typeface="Open Sauce"/>
              </a:rPr>
              <a:t> better than those using conventional methods.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38194" y="-207071"/>
            <a:ext cx="19212123" cy="11299900"/>
            <a:chOff x="0" y="0"/>
            <a:chExt cx="5059983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9983" cy="2976105"/>
            </a:xfrm>
            <a:custGeom>
              <a:avLst/>
              <a:gdLst/>
              <a:ahLst/>
              <a:cxnLst/>
              <a:rect r="r" b="b" t="t" l="l"/>
              <a:pathLst>
                <a:path h="2976105" w="5059983">
                  <a:moveTo>
                    <a:pt x="0" y="0"/>
                  </a:moveTo>
                  <a:lnTo>
                    <a:pt x="5059983" y="0"/>
                  </a:lnTo>
                  <a:lnTo>
                    <a:pt x="5059983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E79D4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059983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240715" y="8203768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E79D4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2777871" y="-207071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259300" y="8851625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317926" y="4296718"/>
            <a:ext cx="13652148" cy="1598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68"/>
              </a:lnSpc>
              <a:spcBef>
                <a:spcPct val="0"/>
              </a:spcBef>
            </a:pPr>
            <a:r>
              <a:rPr lang="en-US" sz="9898" strike="sngStrike">
                <a:solidFill>
                  <a:srgbClr val="FFFFFF"/>
                </a:solidFill>
                <a:latin typeface="Open Sauce"/>
              </a:rPr>
              <a:t>I am a statistic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74764" y="-207071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E79D4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84715" y="9009597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E79D4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2777871" y="-207071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494008" y="3855313"/>
            <a:ext cx="8733928" cy="1430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92"/>
              </a:lnSpc>
            </a:pPr>
            <a:r>
              <a:rPr lang="en-US" sz="9992">
                <a:solidFill>
                  <a:srgbClr val="E79D46"/>
                </a:solidFill>
                <a:latin typeface="Codec Pro ExtraBold"/>
              </a:rPr>
              <a:t>MATHY CO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0695354" y="976932"/>
            <a:ext cx="6896665" cy="8229600"/>
          </a:xfrm>
          <a:custGeom>
            <a:avLst/>
            <a:gdLst/>
            <a:ahLst/>
            <a:cxnLst/>
            <a:rect r="r" b="b" t="t" l="l"/>
            <a:pathLst>
              <a:path h="8229600" w="6896665">
                <a:moveTo>
                  <a:pt x="0" y="0"/>
                </a:moveTo>
                <a:lnTo>
                  <a:pt x="6896665" y="0"/>
                </a:lnTo>
                <a:lnTo>
                  <a:pt x="68966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642" t="0" r="-6146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857539" y="3769588"/>
            <a:ext cx="1322144" cy="132214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9D46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52928" y="481486"/>
            <a:ext cx="7160657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E79D46"/>
                </a:solidFill>
                <a:latin typeface="Open Sauce"/>
              </a:rPr>
              <a:t>Minervans Q-Hack Microsoft Challenge Presentation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DAGBb5kpfNs</dc:identifier>
  <dcterms:modified xsi:type="dcterms:W3CDTF">2011-08-01T06:04:30Z</dcterms:modified>
  <cp:revision>1</cp:revision>
  <dc:title>Minervans - Math-co</dc:title>
</cp:coreProperties>
</file>